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5" r:id="rId2"/>
    <p:sldId id="623" r:id="rId3"/>
    <p:sldId id="624" r:id="rId4"/>
    <p:sldId id="628" r:id="rId5"/>
    <p:sldId id="625" r:id="rId6"/>
    <p:sldId id="627" r:id="rId7"/>
    <p:sldId id="612" r:id="rId8"/>
    <p:sldId id="557" r:id="rId9"/>
    <p:sldId id="558" r:id="rId10"/>
    <p:sldId id="579" r:id="rId11"/>
    <p:sldId id="561" r:id="rId12"/>
    <p:sldId id="565" r:id="rId13"/>
    <p:sldId id="566" r:id="rId14"/>
    <p:sldId id="260" r:id="rId15"/>
    <p:sldId id="596" r:id="rId16"/>
    <p:sldId id="593" r:id="rId17"/>
    <p:sldId id="597" r:id="rId18"/>
    <p:sldId id="606" r:id="rId19"/>
    <p:sldId id="604" r:id="rId20"/>
    <p:sldId id="605" r:id="rId21"/>
    <p:sldId id="607" r:id="rId22"/>
    <p:sldId id="608" r:id="rId23"/>
    <p:sldId id="610" r:id="rId24"/>
    <p:sldId id="267" r:id="rId25"/>
    <p:sldId id="580" r:id="rId26"/>
    <p:sldId id="547" r:id="rId27"/>
    <p:sldId id="581" r:id="rId28"/>
    <p:sldId id="264" r:id="rId29"/>
    <p:sldId id="629" r:id="rId30"/>
    <p:sldId id="577" r:id="rId31"/>
    <p:sldId id="5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4"/>
    <p:restoredTop sz="96323"/>
  </p:normalViewPr>
  <p:slideViewPr>
    <p:cSldViewPr snapToGrid="0" snapToObjects="1">
      <p:cViewPr varScale="1">
        <p:scale>
          <a:sx n="193" d="100"/>
          <a:sy n="193" d="100"/>
        </p:scale>
        <p:origin x="232" y="416"/>
      </p:cViewPr>
      <p:guideLst>
        <p:guide orient="horz" pos="1056"/>
        <p:guide pos="27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availability also influenced photosynthetic capacity. In this case, we refer to photosynthetic capacity as the light saturated photosynthetic rate measured at 400 ppm CO2</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75314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soil nitrogen availability increased photosynthetic capacity when averaged across species</a:t>
            </a:r>
          </a:p>
          <a:p>
            <a:endParaRPr lang="en-US" dirty="0"/>
          </a:p>
          <a:p>
            <a:r>
              <a:rPr lang="en-US" dirty="0"/>
              <a:t>These findings could suggest that increased leaf nitrogen contributed to increased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196230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nitrogen and water use, plants maximize resource use by trading inefficient use of a relatively more abundant resource for efficient use of a relatively less abundant resource</a:t>
            </a:r>
          </a:p>
          <a:p>
            <a:endParaRPr lang="en-US" dirty="0"/>
          </a:p>
          <a:p>
            <a:r>
              <a:rPr lang="en-US" dirty="0"/>
              <a:t>Increased soil nitrogen availability should therefore cause soil nitrogen to become increasingly more abundant than water, which might cause plants to trade more inefficient use of nitrogen for efficient use of water.</a:t>
            </a:r>
          </a:p>
          <a:p>
            <a:endParaRPr lang="en-US" dirty="0"/>
          </a:p>
          <a:p>
            <a:r>
              <a:rPr lang="en-US" dirty="0"/>
              <a:t>This would cause plants to decrease nitrogen-use efficiency and increase water-use efficiency</a:t>
            </a:r>
          </a:p>
          <a:p>
            <a:endParaRPr lang="en-US" dirty="0"/>
          </a:p>
          <a:p>
            <a:r>
              <a:rPr lang="en-US" dirty="0"/>
              <a:t>We might expect that increased soil nitrogen availability would decrease the relative cost of acquiring and using nitrogen relative to the relative cost of acquiring and using water.</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383593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the opposite pattern for photosynthetic nitrogen-use efficiency, where soil nitrogen availability increased photosynthetic nitrogen use efficiency.</a:t>
            </a:r>
          </a:p>
          <a:p>
            <a:endParaRPr lang="en-US" dirty="0"/>
          </a:p>
          <a:p>
            <a:r>
              <a:rPr lang="en-US" dirty="0"/>
              <a:t>This was likely driven by an increase in leaf nitrogen that corresponded with an increase in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427265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observed increase in photosynthetic nitrogen-use efficiency did not correspond with any shift in water-use efficiency. </a:t>
            </a:r>
          </a:p>
          <a:p>
            <a:endParaRPr lang="en-US" dirty="0"/>
          </a:p>
          <a:p>
            <a:r>
              <a:rPr lang="en-US" dirty="0"/>
              <a:t>This was observed both for intrinsic water-use efficiency (pictured in the right panel) and with foliar delta carbon 13 data, which is a more integrated measure of water-use efficiency across a leaf’s lifespan</a:t>
            </a:r>
          </a:p>
          <a:p>
            <a:endParaRPr lang="en-US" dirty="0"/>
          </a:p>
          <a:p>
            <a:r>
              <a:rPr lang="en-US" dirty="0"/>
              <a:t>Together, these findings suggest that trees in these plots are not differentially allocating nitrogen to maximize resource use, which makes sense because this is a nitrogen addition experiment in a temperate region that receives just over 900 mm of precipitation per year.</a:t>
            </a:r>
          </a:p>
          <a:p>
            <a:endParaRPr lang="en-US" dirty="0"/>
          </a:p>
          <a:p>
            <a:r>
              <a:rPr lang="en-US" dirty="0"/>
              <a:t>Therefore, it makes sense that we wouldn’t see a strong nitrogen/water use tradeoff, as both resources are not necessarily limited or limiting in this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234626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might expect a stronger signature when we look at tradeoffs between leaf and whole plant nitrogen allocation</a:t>
            </a:r>
          </a:p>
          <a:p>
            <a:endParaRPr lang="en-US" dirty="0"/>
          </a:p>
          <a:p>
            <a:r>
              <a:rPr lang="en-US" dirty="0"/>
              <a:t>Given what we know from tradeoffs between leaf and whole plant nitrogen allocation, we would expect that:</a:t>
            </a:r>
          </a:p>
          <a:p>
            <a:endParaRPr lang="en-US" dirty="0"/>
          </a:p>
          <a:p>
            <a:pPr marL="228600" indent="-228600">
              <a:buAutoNum type="alphaLcParenR"/>
            </a:pPr>
            <a:r>
              <a:rPr lang="en-US" dirty="0"/>
              <a:t>If soil nitrogen availability increases leaf nitrogen, that there would be a smaller simulation of whole plant biomass production and growth</a:t>
            </a:r>
          </a:p>
        </p:txBody>
      </p:sp>
      <p:sp>
        <p:nvSpPr>
          <p:cNvPr id="4" name="Slide Number Placeholder 3"/>
          <p:cNvSpPr>
            <a:spLocks noGrp="1"/>
          </p:cNvSpPr>
          <p:nvPr>
            <p:ph type="sldNum" sz="quarter" idx="5"/>
          </p:nvPr>
        </p:nvSpPr>
        <p:spPr/>
        <p:txBody>
          <a:bodyPr/>
          <a:lstStyle/>
          <a:p>
            <a:fld id="{10BF0530-8FFA-B64C-9A1A-E1928636B235}" type="slidenum">
              <a:rPr lang="en-US" smtClean="0"/>
              <a:t>21</a:t>
            </a:fld>
            <a:endParaRPr lang="en-US"/>
          </a:p>
        </p:txBody>
      </p:sp>
    </p:spTree>
    <p:extLst>
      <p:ext uri="{BB962C8B-B14F-4D97-AF65-F5344CB8AC3E}">
        <p14:creationId xmlns:p14="http://schemas.microsoft.com/office/powerpoint/2010/main" val="208242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22</a:t>
            </a:fld>
            <a:endParaRPr lang="en-US"/>
          </a:p>
        </p:txBody>
      </p:sp>
    </p:spTree>
    <p:extLst>
      <p:ext uri="{BB962C8B-B14F-4D97-AF65-F5344CB8AC3E}">
        <p14:creationId xmlns:p14="http://schemas.microsoft.com/office/powerpoint/2010/main" val="150035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23</a:t>
            </a:fld>
            <a:endParaRPr lang="en-US"/>
          </a:p>
        </p:txBody>
      </p:sp>
    </p:spTree>
    <p:extLst>
      <p:ext uri="{BB962C8B-B14F-4D97-AF65-F5344CB8AC3E}">
        <p14:creationId xmlns:p14="http://schemas.microsoft.com/office/powerpoint/2010/main" val="360377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28</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still don’t fully understand when and where plants allocate nitrogen to leaves, and this is mostly due to a lack of photosynthetic data in nitrogen manipulation experiments</a:t>
            </a:r>
          </a:p>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102782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30</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31</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based on tradeoffs between nitrogen and water availability.</a:t>
            </a:r>
          </a:p>
          <a:p>
            <a:endParaRPr lang="en-US" dirty="0"/>
          </a:p>
          <a:p>
            <a:r>
              <a:rPr lang="en-US" dirty="0"/>
              <a:t>This option is predicated on recent optimality frameworks suggesting that plants can and should trade efficient use of an abundant resource for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We might expect these patterns would be observed in arid systems where water is relatively less available than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plants may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through nitrogen investment in leaf quantity over quality, or toward maintenance of structural tissue essential for the survival and reproduction of an individual</a:t>
            </a:r>
          </a:p>
          <a:p>
            <a:endParaRPr lang="en-US" dirty="0"/>
          </a:p>
          <a:p>
            <a:r>
              <a:rPr lang="en-US" dirty="0"/>
              <a:t>These allocation patterns may be a response of canopy light availability, where plants allocate extra nitrogen toward photosynthetic leaf tissue in open canopy systems and toward whole plant growth in closed canopy systems</a:t>
            </a:r>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hypotheses explained in the two options before, we wanted to know how leaf and whole plant processes responded to a soil nutrient addition experiment.</a:t>
            </a:r>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systems;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12</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photosynthesis and biochemical process rates, we also quantified leaf nitrogen per unit leaf area and foliar d13C.</a:t>
            </a:r>
          </a:p>
          <a:p>
            <a:endParaRPr lang="en-US" dirty="0"/>
          </a:p>
          <a:p>
            <a:r>
              <a:rPr lang="en-US" dirty="0"/>
              <a:t>We also quantified photosynthetic nitrogen-use and intrinsic water-use efficiency.</a:t>
            </a:r>
          </a:p>
          <a:p>
            <a:endParaRPr lang="en-US" dirty="0"/>
          </a:p>
          <a:p>
            <a:r>
              <a:rPr lang="en-US" dirty="0"/>
              <a:t>At the whole plant level, we calculated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results, I want to orient everyone on the structure of our figures</a:t>
            </a:r>
          </a:p>
          <a:p>
            <a:endParaRPr lang="en-US" dirty="0"/>
          </a:p>
          <a:p>
            <a:r>
              <a:rPr lang="en-US" dirty="0"/>
              <a:t>Soil nitrogen availability is represented on the x-axis. Importantly, we used resin bags to quantify soil nitrogen availability, so soil nitrogen availability is represented on a continuous basis</a:t>
            </a:r>
          </a:p>
          <a:p>
            <a:endParaRPr lang="en-US" dirty="0"/>
          </a:p>
          <a:p>
            <a:r>
              <a:rPr lang="en-US" dirty="0"/>
              <a:t>Our response variable is listed on the y-axis</a:t>
            </a:r>
          </a:p>
          <a:p>
            <a:endParaRPr lang="en-US" dirty="0"/>
          </a:p>
          <a:p>
            <a:r>
              <a:rPr lang="en-US" dirty="0"/>
              <a:t>Individual points represent individual measurements, and different colors represent species identity of that measurement</a:t>
            </a:r>
          </a:p>
          <a:p>
            <a:endParaRPr lang="en-US" dirty="0"/>
          </a:p>
          <a:p>
            <a:r>
              <a:rPr lang="en-US" dirty="0"/>
              <a:t>Finally, we include trendlines to determine whether soil nitrogen availability influenced a given response variable.</a:t>
            </a:r>
          </a:p>
          <a:p>
            <a:endParaRPr lang="en-US" dirty="0"/>
          </a:p>
          <a:p>
            <a:r>
              <a:rPr lang="en-US" dirty="0"/>
              <a:t>Importantly, this trendline represents patterns when averaged across species, so these patterns are more reflective of a community-level pattern than a population-level pattern</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231263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0.tiff"/><Relationship Id="rId4" Type="http://schemas.openxmlformats.org/officeDocument/2006/relationships/image" Target="../media/image19.tiff"/></Relationships>
</file>

<file path=ppt/slides/_rels/slide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29759" y="6396335"/>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pic>
        <p:nvPicPr>
          <p:cNvPr id="5" name="Picture 4">
            <a:extLst>
              <a:ext uri="{FF2B5EF4-FFF2-40B4-BE49-F238E27FC236}">
                <a16:creationId xmlns:a16="http://schemas.microsoft.com/office/drawing/2014/main" id="{93312372-DA3A-2345-A303-81F792FBB83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1E5F22F-F256-4941-ACA1-EE99313FF01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5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pic>
        <p:nvPicPr>
          <p:cNvPr id="17" name="Picture 16">
            <a:extLst>
              <a:ext uri="{FF2B5EF4-FFF2-40B4-BE49-F238E27FC236}">
                <a16:creationId xmlns:a16="http://schemas.microsoft.com/office/drawing/2014/main" id="{76D8D423-DAB0-A34D-9691-9A1214DB5290}"/>
              </a:ext>
            </a:extLst>
          </p:cNvPr>
          <p:cNvPicPr>
            <a:picLocks noChangeAspect="1"/>
          </p:cNvPicPr>
          <p:nvPr/>
        </p:nvPicPr>
        <p:blipFill>
          <a:blip r:embed="rId4"/>
          <a:stretch>
            <a:fillRect/>
          </a:stretch>
        </p:blipFill>
        <p:spPr>
          <a:xfrm>
            <a:off x="69574" y="6492875"/>
            <a:ext cx="401577" cy="327818"/>
          </a:xfrm>
          <a:prstGeom prst="rect">
            <a:avLst/>
          </a:prstGeom>
        </p:spPr>
      </p:pic>
      <p:sp>
        <p:nvSpPr>
          <p:cNvPr id="19" name="TextBox 18">
            <a:extLst>
              <a:ext uri="{FF2B5EF4-FFF2-40B4-BE49-F238E27FC236}">
                <a16:creationId xmlns:a16="http://schemas.microsoft.com/office/drawing/2014/main" id="{B3A81EC0-6E05-D842-981A-83580C35065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493278" y="1658472"/>
            <a:ext cx="3460237" cy="4572948"/>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p:cNvPicPr>
          <p:nvPr/>
        </p:nvPicPr>
        <p:blipFill>
          <a:blip r:embed="rId4"/>
          <a:stretch>
            <a:fillRect/>
          </a:stretch>
        </p:blipFill>
        <p:spPr>
          <a:xfrm>
            <a:off x="8299561" y="1658114"/>
            <a:ext cx="3456432" cy="4572000"/>
          </a:xfrm>
          <a:prstGeom prst="rect">
            <a:avLst/>
          </a:prstGeom>
          <a:ln w="19050">
            <a:solidFill>
              <a:schemeClr val="tx1"/>
            </a:solidFill>
          </a:ln>
        </p:spPr>
      </p:pic>
      <p:pic>
        <p:nvPicPr>
          <p:cNvPr id="7" name="Picture 6">
            <a:extLst>
              <a:ext uri="{FF2B5EF4-FFF2-40B4-BE49-F238E27FC236}">
                <a16:creationId xmlns:a16="http://schemas.microsoft.com/office/drawing/2014/main" id="{82C351E4-64FF-F847-923C-99B1C396A77C}"/>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85E53DB7-1982-0A49-8B45-30BD21C0457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425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49299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pic>
        <p:nvPicPr>
          <p:cNvPr id="10" name="Picture 9">
            <a:extLst>
              <a:ext uri="{FF2B5EF4-FFF2-40B4-BE49-F238E27FC236}">
                <a16:creationId xmlns:a16="http://schemas.microsoft.com/office/drawing/2014/main" id="{8D00C26B-734D-5F47-A1E1-B32392AB3094}"/>
              </a:ext>
            </a:extLst>
          </p:cNvPr>
          <p:cNvPicPr>
            <a:picLocks noChangeAspect="1"/>
          </p:cNvPicPr>
          <p:nvPr/>
        </p:nvPicPr>
        <p:blipFill>
          <a:blip r:embed="rId3"/>
          <a:stretch>
            <a:fillRect/>
          </a:stretch>
        </p:blipFill>
        <p:spPr>
          <a:xfrm>
            <a:off x="69574" y="6492875"/>
            <a:ext cx="401577" cy="327818"/>
          </a:xfrm>
          <a:prstGeom prst="rect">
            <a:avLst/>
          </a:prstGeom>
        </p:spPr>
      </p:pic>
      <p:sp>
        <p:nvSpPr>
          <p:cNvPr id="12" name="TextBox 11">
            <a:extLst>
              <a:ext uri="{FF2B5EF4-FFF2-40B4-BE49-F238E27FC236}">
                <a16:creationId xmlns:a16="http://schemas.microsoft.com/office/drawing/2014/main" id="{D8F28717-B05F-AB4A-BCB5-F90F44D3BCA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37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9525BB-F398-6543-A9B0-98A1ABB7240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F0BBF5-8743-6242-9FEE-79A621423B8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3594B54-8EA9-DE48-801A-FC25B57DCD1D}"/>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9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4" name="TextBox 3">
            <a:extLst>
              <a:ext uri="{FF2B5EF4-FFF2-40B4-BE49-F238E27FC236}">
                <a16:creationId xmlns:a16="http://schemas.microsoft.com/office/drawing/2014/main" id="{0C223BE1-0A77-BD41-8195-3380F3F44A63}"/>
              </a:ext>
            </a:extLst>
          </p:cNvPr>
          <p:cNvSpPr txBox="1"/>
          <p:nvPr/>
        </p:nvSpPr>
        <p:spPr>
          <a:xfrm>
            <a:off x="6036367" y="544664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20.27% increase</a:t>
            </a:r>
          </a:p>
        </p:txBody>
      </p:sp>
      <p:pic>
        <p:nvPicPr>
          <p:cNvPr id="5" name="Picture 4">
            <a:extLst>
              <a:ext uri="{FF2B5EF4-FFF2-40B4-BE49-F238E27FC236}">
                <a16:creationId xmlns:a16="http://schemas.microsoft.com/office/drawing/2014/main" id="{22586BCA-D148-8146-AC63-CB3D65400D0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3D241AC-BC24-2C47-90D9-ECF7A76149C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3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2574F0-C303-0E40-BF75-A46FAA264375}"/>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0C3418B3-FE7C-D84D-A49B-62803FB7579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4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3" name="TextBox 2">
            <a:extLst>
              <a:ext uri="{FF2B5EF4-FFF2-40B4-BE49-F238E27FC236}">
                <a16:creationId xmlns:a16="http://schemas.microsoft.com/office/drawing/2014/main" id="{8CE540CD-1B1A-934B-BCDD-46081E5381BF}"/>
              </a:ext>
            </a:extLst>
          </p:cNvPr>
          <p:cNvSpPr txBox="1"/>
          <p:nvPr/>
        </p:nvSpPr>
        <p:spPr>
          <a:xfrm>
            <a:off x="6036366" y="202758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20.32% increase</a:t>
            </a:r>
          </a:p>
        </p:txBody>
      </p:sp>
      <p:pic>
        <p:nvPicPr>
          <p:cNvPr id="5" name="Picture 4">
            <a:extLst>
              <a:ext uri="{FF2B5EF4-FFF2-40B4-BE49-F238E27FC236}">
                <a16:creationId xmlns:a16="http://schemas.microsoft.com/office/drawing/2014/main" id="{D8EA6D62-94B6-0F41-9086-942209920231}"/>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5008AA8A-7D39-5A46-B3C7-F7F63219C45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5"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3"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1"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C02DB2-322F-7940-934C-F43FDDFD6B19}"/>
              </a:ext>
            </a:extLst>
          </p:cNvPr>
          <p:cNvSpPr/>
          <p:nvPr/>
        </p:nvSpPr>
        <p:spPr>
          <a:xfrm>
            <a:off x="1386508" y="2146853"/>
            <a:ext cx="4179795"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D927849-FCD6-9E4A-806F-648BE7DB094E}"/>
              </a:ext>
            </a:extLst>
          </p:cNvPr>
          <p:cNvSpPr/>
          <p:nvPr/>
        </p:nvSpPr>
        <p:spPr>
          <a:xfrm rot="19803477">
            <a:off x="7150267" y="3429380"/>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25A93A1-D3F0-CA46-8B4D-46A44869BA7A}"/>
              </a:ext>
            </a:extLst>
          </p:cNvPr>
          <p:cNvSpPr/>
          <p:nvPr/>
        </p:nvSpPr>
        <p:spPr>
          <a:xfrm rot="1903583">
            <a:off x="1922268" y="3467405"/>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168CE7B-5D65-1544-B5F7-6A787F2B4F21}"/>
              </a:ext>
            </a:extLst>
          </p:cNvPr>
          <p:cNvPicPr>
            <a:picLocks noChangeAspect="1"/>
          </p:cNvPicPr>
          <p:nvPr/>
        </p:nvPicPr>
        <p:blipFill>
          <a:blip r:embed="rId5"/>
          <a:stretch>
            <a:fillRect/>
          </a:stretch>
        </p:blipFill>
        <p:spPr>
          <a:xfrm>
            <a:off x="69574" y="6492875"/>
            <a:ext cx="401577" cy="327818"/>
          </a:xfrm>
          <a:prstGeom prst="rect">
            <a:avLst/>
          </a:prstGeom>
        </p:spPr>
      </p:pic>
      <p:sp>
        <p:nvSpPr>
          <p:cNvPr id="14" name="TextBox 13">
            <a:extLst>
              <a:ext uri="{FF2B5EF4-FFF2-40B4-BE49-F238E27FC236}">
                <a16:creationId xmlns:a16="http://schemas.microsoft.com/office/drawing/2014/main" id="{8F8B8E5B-3C1E-E34F-A04B-DC9D493681C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3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0"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2358DD-7C7D-324C-A3BF-FB671EF3B2CF}"/>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7" name="Picture 6">
            <a:extLst>
              <a:ext uri="{FF2B5EF4-FFF2-40B4-BE49-F238E27FC236}">
                <a16:creationId xmlns:a16="http://schemas.microsoft.com/office/drawing/2014/main" id="{AD28A999-76AB-404E-A68D-DEA49AFF3808}"/>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D9046DC2-DD2D-F94E-937C-CDDA2C6035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13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2"/>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982197-1C95-604A-87D9-BBD3A522B746}"/>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5BB945B-5F88-9241-AA89-2ACE4D602E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not water-use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TextBox 5">
            <a:extLst>
              <a:ext uri="{FF2B5EF4-FFF2-40B4-BE49-F238E27FC236}">
                <a16:creationId xmlns:a16="http://schemas.microsoft.com/office/drawing/2014/main" id="{F21E5EB3-20CC-8F46-9CBC-4F634F866BFB}"/>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8" name="Picture 7">
            <a:extLst>
              <a:ext uri="{FF2B5EF4-FFF2-40B4-BE49-F238E27FC236}">
                <a16:creationId xmlns:a16="http://schemas.microsoft.com/office/drawing/2014/main" id="{F89CD173-BE44-9E4E-A856-9E942351C8D9}"/>
              </a:ext>
            </a:extLst>
          </p:cNvPr>
          <p:cNvPicPr>
            <a:picLocks noChangeAspect="1"/>
          </p:cNvPicPr>
          <p:nvPr/>
        </p:nvPicPr>
        <p:blipFill>
          <a:blip r:embed="rId5"/>
          <a:stretch>
            <a:fillRect/>
          </a:stretch>
        </p:blipFill>
        <p:spPr>
          <a:xfrm>
            <a:off x="69574" y="6492875"/>
            <a:ext cx="401577" cy="327818"/>
          </a:xfrm>
          <a:prstGeom prst="rect">
            <a:avLst/>
          </a:prstGeom>
        </p:spPr>
      </p:pic>
      <p:sp>
        <p:nvSpPr>
          <p:cNvPr id="10" name="TextBox 9">
            <a:extLst>
              <a:ext uri="{FF2B5EF4-FFF2-40B4-BE49-F238E27FC236}">
                <a16:creationId xmlns:a16="http://schemas.microsoft.com/office/drawing/2014/main" id="{C01A3A21-C01F-EA48-9A24-FC761368887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66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6" name="Rectangle 5">
            <a:extLst>
              <a:ext uri="{FF2B5EF4-FFF2-40B4-BE49-F238E27FC236}">
                <a16:creationId xmlns:a16="http://schemas.microsoft.com/office/drawing/2014/main" id="{FDE77D5B-FF4B-CE44-8927-364D3EBFD76C}"/>
              </a:ext>
            </a:extLst>
          </p:cNvPr>
          <p:cNvSpPr/>
          <p:nvPr/>
        </p:nvSpPr>
        <p:spPr>
          <a:xfrm>
            <a:off x="1412364" y="2135359"/>
            <a:ext cx="3996451"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01253F-AB3B-5A42-94D2-99A7C30E5E32}"/>
              </a:ext>
            </a:extLst>
          </p:cNvPr>
          <p:cNvSpPr>
            <a:spLocks noGrp="1"/>
          </p:cNvSpPr>
          <p:nvPr>
            <p:ph type="title"/>
          </p:nvPr>
        </p:nvSpPr>
        <p:spPr/>
        <p:txBody>
          <a:bodyPr/>
          <a:lstStyle/>
          <a:p>
            <a:r>
              <a:rPr lang="en-US" dirty="0"/>
              <a:t>If leaf nitrogen increases with increasing soil nitrogen availability, then:</a:t>
            </a:r>
          </a:p>
        </p:txBody>
      </p:sp>
      <p:sp>
        <p:nvSpPr>
          <p:cNvPr id="9" name="TextBox 8">
            <a:extLst>
              <a:ext uri="{FF2B5EF4-FFF2-40B4-BE49-F238E27FC236}">
                <a16:creationId xmlns:a16="http://schemas.microsoft.com/office/drawing/2014/main" id="{CD619E67-0DAE-3342-BB2F-24BBFAD1B8EF}"/>
              </a:ext>
            </a:extLst>
          </p:cNvPr>
          <p:cNvSpPr txBox="1"/>
          <p:nvPr/>
        </p:nvSpPr>
        <p:spPr>
          <a:xfrm>
            <a:off x="2728351"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
        <p:nvSpPr>
          <p:cNvPr id="10" name="TextBox 9">
            <a:extLst>
              <a:ext uri="{FF2B5EF4-FFF2-40B4-BE49-F238E27FC236}">
                <a16:creationId xmlns:a16="http://schemas.microsoft.com/office/drawing/2014/main" id="{4BEE4ECC-F2C8-6B4D-BDFF-C3E6C130E4D4}"/>
              </a:ext>
            </a:extLst>
          </p:cNvPr>
          <p:cNvSpPr txBox="1"/>
          <p:nvPr/>
        </p:nvSpPr>
        <p:spPr>
          <a:xfrm>
            <a:off x="7838307"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pic>
        <p:nvPicPr>
          <p:cNvPr id="11" name="Picture 10">
            <a:extLst>
              <a:ext uri="{FF2B5EF4-FFF2-40B4-BE49-F238E27FC236}">
                <a16:creationId xmlns:a16="http://schemas.microsoft.com/office/drawing/2014/main" id="{FD60E5C7-999A-6F49-8033-908628C7E4BE}"/>
              </a:ext>
            </a:extLst>
          </p:cNvPr>
          <p:cNvPicPr>
            <a:picLocks noChangeAspect="1"/>
          </p:cNvPicPr>
          <p:nvPr/>
        </p:nvPicPr>
        <p:blipFill>
          <a:blip r:embed="rId5"/>
          <a:stretch>
            <a:fillRect/>
          </a:stretch>
        </p:blipFill>
        <p:spPr>
          <a:xfrm>
            <a:off x="69574" y="6492875"/>
            <a:ext cx="401577" cy="327818"/>
          </a:xfrm>
          <a:prstGeom prst="rect">
            <a:avLst/>
          </a:prstGeom>
        </p:spPr>
      </p:pic>
      <p:sp>
        <p:nvSpPr>
          <p:cNvPr id="13" name="TextBox 12">
            <a:extLst>
              <a:ext uri="{FF2B5EF4-FFF2-40B4-BE49-F238E27FC236}">
                <a16:creationId xmlns:a16="http://schemas.microsoft.com/office/drawing/2014/main" id="{629D4C09-18B0-FA49-9C87-E657277E93C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59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Soil nitrogen availability does not influence woody tissue production…</a:t>
            </a:r>
          </a:p>
        </p:txBody>
      </p:sp>
      <p:pic>
        <p:nvPicPr>
          <p:cNvPr id="6" name="Picture 5">
            <a:extLst>
              <a:ext uri="{FF2B5EF4-FFF2-40B4-BE49-F238E27FC236}">
                <a16:creationId xmlns:a16="http://schemas.microsoft.com/office/drawing/2014/main" id="{1FF4D291-673D-9242-BFB0-B804DBD15ED3}"/>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9C6F8B18-1C41-C841-AC50-85F768E117F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60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 or relative growth rate</a:t>
            </a:r>
          </a:p>
        </p:txBody>
      </p:sp>
      <p:pic>
        <p:nvPicPr>
          <p:cNvPr id="6" name="Picture 5">
            <a:extLst>
              <a:ext uri="{FF2B5EF4-FFF2-40B4-BE49-F238E27FC236}">
                <a16:creationId xmlns:a16="http://schemas.microsoft.com/office/drawing/2014/main" id="{8B3D9AB6-73F3-D14B-8231-63C8807A10F0}"/>
              </a:ext>
            </a:extLst>
          </p:cNvPr>
          <p:cNvPicPr>
            <a:picLocks noChangeAspect="1"/>
          </p:cNvPicPr>
          <p:nvPr/>
        </p:nvPicPr>
        <p:blipFill>
          <a:blip r:embed="rId5"/>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B1D1D36-4344-C44C-B942-AF224BD46D2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08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B8441F-C2CF-904D-A687-4C75ADEC4B4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AA763C24-9B6E-4A46-AB71-F8351AF5467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BF6956-BA11-864E-902B-36150132C6EF}"/>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2D3E4AC-3133-B644-B9F6-3F79988822D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ADCC7714-1151-F044-B62D-060811D53764}"/>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93E193C-58D0-A242-85E7-7C25093B1D2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14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683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C425E0BA-DEF9-744D-B005-AF4FD57A32BE}"/>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00D5C32A-47A0-2442-A6FB-12364F8DC5D6}"/>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801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Final thoughts</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a:xfrm>
            <a:off x="838199" y="1825625"/>
            <a:ext cx="10328329" cy="4351338"/>
          </a:xfrm>
        </p:spPr>
        <p:txBody>
          <a:bodyPr>
            <a:normAutofit/>
          </a:bodyPr>
          <a:lstStyle/>
          <a:p>
            <a:r>
              <a:rPr lang="en-US" dirty="0"/>
              <a:t>Trees invested more nitrogen toward leaf tissue at expense of whole plant growth</a:t>
            </a:r>
          </a:p>
          <a:p>
            <a:pPr lvl="1"/>
            <a:endParaRPr lang="en-US" dirty="0"/>
          </a:p>
          <a:p>
            <a:pPr lvl="1"/>
            <a:r>
              <a:rPr lang="en-US" dirty="0"/>
              <a:t>Overinvest in leaf nitrogen to be more productive during high sunlight hours</a:t>
            </a:r>
          </a:p>
          <a:p>
            <a:pPr lvl="1"/>
            <a:endParaRPr lang="en-US" dirty="0"/>
          </a:p>
          <a:p>
            <a:pPr lvl="1"/>
            <a:r>
              <a:rPr lang="en-US" dirty="0"/>
              <a:t>System is experiencing high rates of tree mortality – freeing of canopy space?</a:t>
            </a:r>
          </a:p>
          <a:p>
            <a:endParaRPr lang="en-US" dirty="0"/>
          </a:p>
        </p:txBody>
      </p:sp>
      <p:pic>
        <p:nvPicPr>
          <p:cNvPr id="4" name="Picture 3">
            <a:extLst>
              <a:ext uri="{FF2B5EF4-FFF2-40B4-BE49-F238E27FC236}">
                <a16:creationId xmlns:a16="http://schemas.microsoft.com/office/drawing/2014/main" id="{F5341DA5-9105-3D49-8A89-B9001BB6AA27}"/>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30F02290-CB56-D34B-8F7F-4FC19D56805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402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F801-777D-5E47-A036-E5E374105E07}"/>
              </a:ext>
            </a:extLst>
          </p:cNvPr>
          <p:cNvSpPr>
            <a:spLocks noGrp="1"/>
          </p:cNvSpPr>
          <p:nvPr>
            <p:ph type="title"/>
          </p:nvPr>
        </p:nvSpPr>
        <p:spPr/>
        <p:txBody>
          <a:bodyPr/>
          <a:lstStyle/>
          <a:p>
            <a:r>
              <a:rPr lang="en-US" dirty="0"/>
              <a:t>Future and Ongoing Work</a:t>
            </a:r>
          </a:p>
        </p:txBody>
      </p:sp>
      <p:sp>
        <p:nvSpPr>
          <p:cNvPr id="3" name="Content Placeholder 2">
            <a:extLst>
              <a:ext uri="{FF2B5EF4-FFF2-40B4-BE49-F238E27FC236}">
                <a16:creationId xmlns:a16="http://schemas.microsoft.com/office/drawing/2014/main" id="{502346FC-7D94-0145-93CD-3678C8C7D41A}"/>
              </a:ext>
            </a:extLst>
          </p:cNvPr>
          <p:cNvSpPr>
            <a:spLocks noGrp="1"/>
          </p:cNvSpPr>
          <p:nvPr>
            <p:ph idx="1"/>
          </p:nvPr>
        </p:nvSpPr>
        <p:spPr/>
        <p:txBody>
          <a:bodyPr>
            <a:normAutofit/>
          </a:bodyPr>
          <a:lstStyle/>
          <a:p>
            <a:r>
              <a:rPr lang="en-US" dirty="0"/>
              <a:t>What is the role of light availability in driving demand to allocate nitrogen toward photosynthetic leaf tissue vs. whole plant growth?</a:t>
            </a:r>
          </a:p>
          <a:p>
            <a:pPr marL="0" indent="0">
              <a:buNone/>
            </a:pPr>
            <a:endParaRPr lang="en-US" dirty="0"/>
          </a:p>
          <a:p>
            <a:r>
              <a:rPr lang="en-US" dirty="0"/>
              <a:t>Are these patterns observed in other ecosystem and/or different canopy architecture types?</a:t>
            </a:r>
          </a:p>
          <a:p>
            <a:endParaRPr lang="en-US" dirty="0"/>
          </a:p>
          <a:p>
            <a:r>
              <a:rPr lang="en-US" dirty="0"/>
              <a:t>How do these results compare to those simulated by Earth system models?</a:t>
            </a:r>
          </a:p>
        </p:txBody>
      </p:sp>
      <p:pic>
        <p:nvPicPr>
          <p:cNvPr id="4" name="Picture 3">
            <a:extLst>
              <a:ext uri="{FF2B5EF4-FFF2-40B4-BE49-F238E27FC236}">
                <a16:creationId xmlns:a16="http://schemas.microsoft.com/office/drawing/2014/main" id="{2979D9E2-BEC9-1040-A66E-29B9EAECD5C6}"/>
              </a:ext>
            </a:extLst>
          </p:cNvPr>
          <p:cNvPicPr>
            <a:picLocks noChangeAspect="1"/>
          </p:cNvPicPr>
          <p:nvPr/>
        </p:nvPicPr>
        <p:blipFill>
          <a:blip r:embed="rId2"/>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0DAEEBC5-2A96-564A-B21B-3C7857EB36F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71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2"/>
          <a:stretch>
            <a:fillRect/>
          </a:stretch>
        </p:blipFill>
        <p:spPr>
          <a:xfrm>
            <a:off x="4034822" y="2186394"/>
            <a:ext cx="4122356" cy="4306481"/>
          </a:xfrm>
          <a:prstGeom prst="rect">
            <a:avLst/>
          </a:prstGeom>
        </p:spPr>
      </p:pic>
      <p:pic>
        <p:nvPicPr>
          <p:cNvPr id="5" name="Picture 4">
            <a:extLst>
              <a:ext uri="{FF2B5EF4-FFF2-40B4-BE49-F238E27FC236}">
                <a16:creationId xmlns:a16="http://schemas.microsoft.com/office/drawing/2014/main" id="{92147EE0-0C0E-CC48-9F4B-C3B1F0589DD4}"/>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410B41A-082E-F243-A520-3A0581147C5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pic>
        <p:nvPicPr>
          <p:cNvPr id="9" name="Picture 8">
            <a:extLst>
              <a:ext uri="{FF2B5EF4-FFF2-40B4-BE49-F238E27FC236}">
                <a16:creationId xmlns:a16="http://schemas.microsoft.com/office/drawing/2014/main" id="{CE705A98-1DAA-8F40-BD9B-7F307DDEEEDA}"/>
              </a:ext>
            </a:extLst>
          </p:cNvPr>
          <p:cNvPicPr>
            <a:picLocks noChangeAspect="1"/>
          </p:cNvPicPr>
          <p:nvPr/>
        </p:nvPicPr>
        <p:blipFill>
          <a:blip r:embed="rId6"/>
          <a:stretch>
            <a:fillRect/>
          </a:stretch>
        </p:blipFill>
        <p:spPr>
          <a:xfrm>
            <a:off x="69574" y="6492875"/>
            <a:ext cx="401577" cy="327818"/>
          </a:xfrm>
          <a:prstGeom prst="rect">
            <a:avLst/>
          </a:prstGeom>
        </p:spPr>
      </p:pic>
      <p:sp>
        <p:nvSpPr>
          <p:cNvPr id="11" name="TextBox 10">
            <a:extLst>
              <a:ext uri="{FF2B5EF4-FFF2-40B4-BE49-F238E27FC236}">
                <a16:creationId xmlns:a16="http://schemas.microsoft.com/office/drawing/2014/main" id="{4CBB1373-1ED4-0147-8BB0-CF560FFF48A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471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pic>
        <p:nvPicPr>
          <p:cNvPr id="14" name="Picture 13">
            <a:extLst>
              <a:ext uri="{FF2B5EF4-FFF2-40B4-BE49-F238E27FC236}">
                <a16:creationId xmlns:a16="http://schemas.microsoft.com/office/drawing/2014/main" id="{7DE75594-58DD-654A-9105-1BAD7DEAA287}"/>
              </a:ext>
            </a:extLst>
          </p:cNvPr>
          <p:cNvPicPr>
            <a:picLocks noChangeAspect="1"/>
          </p:cNvPicPr>
          <p:nvPr/>
        </p:nvPicPr>
        <p:blipFill>
          <a:blip r:embed="rId3"/>
          <a:stretch>
            <a:fillRect/>
          </a:stretch>
        </p:blipFill>
        <p:spPr>
          <a:xfrm>
            <a:off x="69574" y="6492875"/>
            <a:ext cx="401577" cy="327818"/>
          </a:xfrm>
          <a:prstGeom prst="rect">
            <a:avLst/>
          </a:prstGeom>
        </p:spPr>
      </p:pic>
      <p:sp>
        <p:nvSpPr>
          <p:cNvPr id="16" name="TextBox 15">
            <a:extLst>
              <a:ext uri="{FF2B5EF4-FFF2-40B4-BE49-F238E27FC236}">
                <a16:creationId xmlns:a16="http://schemas.microsoft.com/office/drawing/2014/main" id="{A2217822-6AA8-3842-A2A8-8F8E64FADB4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1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2"/>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B961FF-AF2A-7A4A-84F8-84B0A70832FA}"/>
              </a:ext>
            </a:extLst>
          </p:cNvPr>
          <p:cNvPicPr>
            <a:picLocks noChangeAspect="1"/>
          </p:cNvPicPr>
          <p:nvPr/>
        </p:nvPicPr>
        <p:blipFill>
          <a:blip r:embed="rId3"/>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12A046A9-5362-A145-8E7E-1217241DB7F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2"/>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B0177DB-8A43-6545-8537-72D207296605}"/>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7B6305D-5C2B-6547-9051-A4EE22F9A5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t>Leaf nitrogen is likely a product of plant allocation responses to soil nitrogen and climate</a:t>
            </a:r>
          </a:p>
        </p:txBody>
      </p:sp>
      <p:pic>
        <p:nvPicPr>
          <p:cNvPr id="6" name="Picture 5">
            <a:extLst>
              <a:ext uri="{FF2B5EF4-FFF2-40B4-BE49-F238E27FC236}">
                <a16:creationId xmlns:a16="http://schemas.microsoft.com/office/drawing/2014/main" id="{60866821-A9E1-9342-B69C-341383A12D47}"/>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1A5E4EF6-DC4A-E246-B135-B54F71F0566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9E17C-6023-644A-A31E-6BC6B0E18E55}"/>
              </a:ext>
            </a:extLst>
          </p:cNvPr>
          <p:cNvSpPr>
            <a:spLocks noGrp="1"/>
          </p:cNvSpPr>
          <p:nvPr>
            <p:ph type="title"/>
          </p:nvPr>
        </p:nvSpPr>
        <p:spPr/>
        <p:txBody>
          <a:bodyPr>
            <a:normAutofit/>
          </a:bodyPr>
          <a:lstStyle/>
          <a:p>
            <a:r>
              <a:rPr lang="en-US" sz="4400" dirty="0"/>
              <a:t>Yet, we do not fully understand when and where soil nitrogen impacts nitrogen allocation to leaf tissue vs. other tissues</a:t>
            </a:r>
          </a:p>
        </p:txBody>
      </p:sp>
      <p:pic>
        <p:nvPicPr>
          <p:cNvPr id="6" name="Picture 5">
            <a:extLst>
              <a:ext uri="{FF2B5EF4-FFF2-40B4-BE49-F238E27FC236}">
                <a16:creationId xmlns:a16="http://schemas.microsoft.com/office/drawing/2014/main" id="{4BC0E002-A6B2-4346-B910-E99DFDF9EA5A}"/>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8261703-28D6-2845-A535-321962A78DA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34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8FD13A8-BB5C-FA4C-976F-19C8D28B2CCC}"/>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EF93B96B-284C-B347-B2DB-6A420447CB0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a:t>
            </a:r>
          </a:p>
        </p:txBody>
      </p:sp>
      <p:pic>
        <p:nvPicPr>
          <p:cNvPr id="6" name="Picture 5" descr="Diagram, shape&#10;&#10;Description automatically generated">
            <a:extLst>
              <a:ext uri="{FF2B5EF4-FFF2-40B4-BE49-F238E27FC236}">
                <a16:creationId xmlns:a16="http://schemas.microsoft.com/office/drawing/2014/main" id="{F697707F-78FB-3549-AFB6-FA58758B020B}"/>
              </a:ext>
            </a:extLst>
          </p:cNvPr>
          <p:cNvPicPr>
            <a:picLocks noChangeAspect="1"/>
          </p:cNvPicPr>
          <p:nvPr/>
        </p:nvPicPr>
        <p:blipFill>
          <a:blip r:embed="rId3"/>
          <a:stretch>
            <a:fillRect/>
          </a:stretch>
        </p:blipFill>
        <p:spPr>
          <a:xfrm>
            <a:off x="3009900" y="2078444"/>
            <a:ext cx="6172200" cy="4114800"/>
          </a:xfrm>
          <a:prstGeom prst="rect">
            <a:avLst/>
          </a:prstGeom>
        </p:spPr>
      </p:pic>
      <p:pic>
        <p:nvPicPr>
          <p:cNvPr id="4" name="Picture 3">
            <a:extLst>
              <a:ext uri="{FF2B5EF4-FFF2-40B4-BE49-F238E27FC236}">
                <a16:creationId xmlns:a16="http://schemas.microsoft.com/office/drawing/2014/main" id="{286F287F-B387-DF4A-9643-071EBF9A6757}"/>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64D69C0-09C5-7543-868B-9BCD8D9B27C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635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1781</Words>
  <Application>Microsoft Macintosh PowerPoint</Application>
  <PresentationFormat>Widescreen</PresentationFormat>
  <Paragraphs>221</Paragraphs>
  <Slides>31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Nutrient availability increases leaf nitrogen at the expense of whole plant growth in a closed canopy temperate forest</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Yet, we do not fully understand when and where soil nitrogen impacts nitrogen allocation to leaf tissue vs. other tissues</vt:lpstr>
      <vt:lpstr>Option #1: Maintain photosynthesis with greater water-use efficiency at expense of photosynthetic nitrogen-use efficiency</vt:lpstr>
      <vt:lpstr>Option #2: Invest extra nitrogen toward whole plant growth at expense of leaf nitrogen</vt:lpstr>
      <vt:lpstr>Study Question</vt:lpstr>
      <vt:lpstr>Study system</vt:lpstr>
      <vt:lpstr>Leaf sampling</vt:lpstr>
      <vt:lpstr>Plant measurements</vt:lpstr>
      <vt:lpstr>PowerPoint Presentation</vt:lpstr>
      <vt:lpstr>Soil nitrogen availability increases leaf nitrogen</vt:lpstr>
      <vt:lpstr>Soil nitrogen availability increases photosynthetic capacity</vt:lpstr>
      <vt:lpstr>Soil nitrogen availability increases photosynthetic capacity</vt:lpstr>
      <vt:lpstr>PowerPoint Presentation</vt:lpstr>
      <vt:lpstr>Soil nitrogen availability increases photosynthetic nitrogen-use efficiency…</vt:lpstr>
      <vt:lpstr>… but not water-use efficiency</vt:lpstr>
      <vt:lpstr>If leaf nitrogen increases with increasing soil nitrogen availability, then:</vt:lpstr>
      <vt:lpstr>Soil nitrogen availability does not influence woody tissue production…</vt:lpstr>
      <vt:lpstr>… or relative growth rate</vt:lpstr>
      <vt:lpstr>Revisiting Option 1</vt:lpstr>
      <vt:lpstr>Revisiting Option 1</vt:lpstr>
      <vt:lpstr>Revisiting Option 2</vt:lpstr>
      <vt:lpstr>Revisiting Option 2</vt:lpstr>
      <vt:lpstr>Final thoughts</vt:lpstr>
      <vt:lpstr>Future and Ongoing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59</cp:revision>
  <dcterms:created xsi:type="dcterms:W3CDTF">2021-07-07T16:19:51Z</dcterms:created>
  <dcterms:modified xsi:type="dcterms:W3CDTF">2021-07-14T17:09:30Z</dcterms:modified>
</cp:coreProperties>
</file>